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19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2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76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4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3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4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4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5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0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0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9C89-A8DF-4A2B-9112-AFDA3BE5632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A98F-63ED-403A-B2E4-3120535ED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378072"/>
              </p:ext>
            </p:extLst>
          </p:nvPr>
        </p:nvGraphicFramePr>
        <p:xfrm>
          <a:off x="2032000" y="719667"/>
          <a:ext cx="400304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520">
                  <a:extLst>
                    <a:ext uri="{9D8B030D-6E8A-4147-A177-3AD203B41FA5}">
                      <a16:colId xmlns:a16="http://schemas.microsoft.com/office/drawing/2014/main" val="1272744237"/>
                    </a:ext>
                  </a:extLst>
                </a:gridCol>
                <a:gridCol w="2001520">
                  <a:extLst>
                    <a:ext uri="{9D8B030D-6E8A-4147-A177-3AD203B41FA5}">
                      <a16:colId xmlns:a16="http://schemas.microsoft.com/office/drawing/2014/main" val="2599289054"/>
                    </a:ext>
                  </a:extLst>
                </a:gridCol>
              </a:tblGrid>
              <a:tr h="2861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Type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05372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esharedev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51765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esharedevdb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10409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385009" y="411890"/>
            <a:ext cx="1173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SP2013 - DEV</a:t>
            </a:r>
            <a:endParaRPr lang="en-US" sz="1400" b="1" u="sng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081898"/>
              </p:ext>
            </p:extLst>
          </p:nvPr>
        </p:nvGraphicFramePr>
        <p:xfrm>
          <a:off x="2032000" y="2249621"/>
          <a:ext cx="4003040" cy="1265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520">
                  <a:extLst>
                    <a:ext uri="{9D8B030D-6E8A-4147-A177-3AD203B41FA5}">
                      <a16:colId xmlns:a16="http://schemas.microsoft.com/office/drawing/2014/main" val="1272744237"/>
                    </a:ext>
                  </a:extLst>
                </a:gridCol>
                <a:gridCol w="2001520">
                  <a:extLst>
                    <a:ext uri="{9D8B030D-6E8A-4147-A177-3AD203B41FA5}">
                      <a16:colId xmlns:a16="http://schemas.microsoft.com/office/drawing/2014/main" val="2599289054"/>
                    </a:ext>
                  </a:extLst>
                </a:gridCol>
              </a:tblGrid>
              <a:tr h="2861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Type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05372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51765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esharedb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10409"/>
                  </a:ext>
                </a:extLst>
              </a:tr>
              <a:tr h="3512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esharewebapp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Office Web</a:t>
                      </a:r>
                      <a:r>
                        <a:rPr lang="en-US" sz="1400" baseline="0" dirty="0" smtClean="0"/>
                        <a:t> App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31475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385009" y="1941844"/>
            <a:ext cx="1297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SP2013 - PROD</a:t>
            </a:r>
            <a:endParaRPr lang="en-US" sz="1400" b="1" u="sng" dirty="0"/>
          </a:p>
        </p:txBody>
      </p:sp>
      <p:sp>
        <p:nvSpPr>
          <p:cNvPr id="13" name="Right Arrow 12"/>
          <p:cNvSpPr/>
          <p:nvPr/>
        </p:nvSpPr>
        <p:spPr>
          <a:xfrm>
            <a:off x="1252728" y="2688336"/>
            <a:ext cx="713232" cy="237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1252728" y="1176867"/>
            <a:ext cx="713232" cy="237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1252728" y="1355698"/>
            <a:ext cx="246888" cy="152672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89309" y="1776102"/>
            <a:ext cx="118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Mirror Copies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688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538317"/>
              </p:ext>
            </p:extLst>
          </p:nvPr>
        </p:nvGraphicFramePr>
        <p:xfrm>
          <a:off x="612951" y="817859"/>
          <a:ext cx="400304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520">
                  <a:extLst>
                    <a:ext uri="{9D8B030D-6E8A-4147-A177-3AD203B41FA5}">
                      <a16:colId xmlns:a16="http://schemas.microsoft.com/office/drawing/2014/main" val="1272744237"/>
                    </a:ext>
                  </a:extLst>
                </a:gridCol>
                <a:gridCol w="2001520">
                  <a:extLst>
                    <a:ext uri="{9D8B030D-6E8A-4147-A177-3AD203B41FA5}">
                      <a16:colId xmlns:a16="http://schemas.microsoft.com/office/drawing/2014/main" val="2599289054"/>
                    </a:ext>
                  </a:extLst>
                </a:gridCol>
              </a:tblGrid>
              <a:tr h="2861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Type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05372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esharedev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51765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esharedevdb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10409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65960" y="510082"/>
            <a:ext cx="1173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SP2013 - DEV</a:t>
            </a:r>
            <a:endParaRPr lang="en-US" sz="1400" b="1" u="sng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073462"/>
              </p:ext>
            </p:extLst>
          </p:nvPr>
        </p:nvGraphicFramePr>
        <p:xfrm>
          <a:off x="612951" y="4016854"/>
          <a:ext cx="4003040" cy="1265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520">
                  <a:extLst>
                    <a:ext uri="{9D8B030D-6E8A-4147-A177-3AD203B41FA5}">
                      <a16:colId xmlns:a16="http://schemas.microsoft.com/office/drawing/2014/main" val="1272744237"/>
                    </a:ext>
                  </a:extLst>
                </a:gridCol>
                <a:gridCol w="2001520">
                  <a:extLst>
                    <a:ext uri="{9D8B030D-6E8A-4147-A177-3AD203B41FA5}">
                      <a16:colId xmlns:a16="http://schemas.microsoft.com/office/drawing/2014/main" val="2599289054"/>
                    </a:ext>
                  </a:extLst>
                </a:gridCol>
              </a:tblGrid>
              <a:tr h="2861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Type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05372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51765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esharedb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10409"/>
                  </a:ext>
                </a:extLst>
              </a:tr>
              <a:tr h="3512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esharewebapp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Office Web</a:t>
                      </a:r>
                      <a:r>
                        <a:rPr lang="en-US" sz="1400" baseline="0" dirty="0" smtClean="0"/>
                        <a:t> App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31475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65960" y="3709077"/>
            <a:ext cx="1297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SP2013 - PROD</a:t>
            </a:r>
            <a:endParaRPr lang="en-US" sz="1400" b="1" u="sng" dirty="0"/>
          </a:p>
        </p:txBody>
      </p:sp>
      <p:sp>
        <p:nvSpPr>
          <p:cNvPr id="14" name="Right Arrow 13"/>
          <p:cNvSpPr/>
          <p:nvPr/>
        </p:nvSpPr>
        <p:spPr>
          <a:xfrm>
            <a:off x="4927191" y="1156510"/>
            <a:ext cx="1115265" cy="237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12951" y="3354155"/>
            <a:ext cx="5534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Then Follow the same steps to Upgrade &amp; Migrate the Production servers</a:t>
            </a:r>
            <a:endParaRPr lang="en-US" sz="14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144880"/>
              </p:ext>
            </p:extLst>
          </p:nvPr>
        </p:nvGraphicFramePr>
        <p:xfrm>
          <a:off x="6395723" y="817859"/>
          <a:ext cx="400304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520">
                  <a:extLst>
                    <a:ext uri="{9D8B030D-6E8A-4147-A177-3AD203B41FA5}">
                      <a16:colId xmlns:a16="http://schemas.microsoft.com/office/drawing/2014/main" val="1272744237"/>
                    </a:ext>
                  </a:extLst>
                </a:gridCol>
                <a:gridCol w="2001520">
                  <a:extLst>
                    <a:ext uri="{9D8B030D-6E8A-4147-A177-3AD203B41FA5}">
                      <a16:colId xmlns:a16="http://schemas.microsoft.com/office/drawing/2014/main" val="2599289054"/>
                    </a:ext>
                  </a:extLst>
                </a:gridCol>
              </a:tblGrid>
              <a:tr h="2861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Type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05372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Appsharedev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51765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Appsharedevdb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10409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748732" y="510082"/>
            <a:ext cx="1173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SP2016 - DEV</a:t>
            </a:r>
            <a:endParaRPr lang="en-US" sz="1400" b="1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4795243" y="879511"/>
            <a:ext cx="1379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Upgrade &amp; Migrate</a:t>
            </a:r>
            <a:endParaRPr lang="en-US" sz="1200" dirty="0"/>
          </a:p>
        </p:txBody>
      </p:sp>
      <p:sp>
        <p:nvSpPr>
          <p:cNvPr id="2" name="Oval 1"/>
          <p:cNvSpPr/>
          <p:nvPr/>
        </p:nvSpPr>
        <p:spPr>
          <a:xfrm>
            <a:off x="1814879" y="2038343"/>
            <a:ext cx="2801112" cy="126697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54827" y="2302497"/>
            <a:ext cx="23605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Test the SP 2016 Dev SP sites, </a:t>
            </a:r>
          </a:p>
          <a:p>
            <a:r>
              <a:rPr lang="en-US" sz="1400" dirty="0" smtClean="0"/>
              <a:t>features including Nintex </a:t>
            </a:r>
          </a:p>
          <a:p>
            <a:r>
              <a:rPr lang="en-US" sz="1400" dirty="0" smtClean="0"/>
              <a:t>for couple of weeks.</a:t>
            </a:r>
            <a:endParaRPr lang="en-US" sz="1400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45691"/>
              </p:ext>
            </p:extLst>
          </p:nvPr>
        </p:nvGraphicFramePr>
        <p:xfrm>
          <a:off x="6395723" y="4016854"/>
          <a:ext cx="4003040" cy="1265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1520">
                  <a:extLst>
                    <a:ext uri="{9D8B030D-6E8A-4147-A177-3AD203B41FA5}">
                      <a16:colId xmlns:a16="http://schemas.microsoft.com/office/drawing/2014/main" val="1272744237"/>
                    </a:ext>
                  </a:extLst>
                </a:gridCol>
                <a:gridCol w="2001520">
                  <a:extLst>
                    <a:ext uri="{9D8B030D-6E8A-4147-A177-3AD203B41FA5}">
                      <a16:colId xmlns:a16="http://schemas.microsoft.com/office/drawing/2014/main" val="2599289054"/>
                    </a:ext>
                  </a:extLst>
                </a:gridCol>
              </a:tblGrid>
              <a:tr h="28617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Server Type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05372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Appshare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751765"/>
                  </a:ext>
                </a:extLst>
              </a:tr>
              <a:tr h="2861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Appsharedb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010409"/>
                  </a:ext>
                </a:extLst>
              </a:tr>
              <a:tr h="3512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OWAshare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Office Web</a:t>
                      </a:r>
                      <a:r>
                        <a:rPr lang="en-US" sz="1400" baseline="0" dirty="0" smtClean="0"/>
                        <a:t> App Server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31475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7748732" y="3709077"/>
            <a:ext cx="12970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SP2016 - PROD</a:t>
            </a:r>
            <a:endParaRPr lang="en-US" sz="1400" b="1" u="sng" dirty="0"/>
          </a:p>
        </p:txBody>
      </p:sp>
      <p:sp>
        <p:nvSpPr>
          <p:cNvPr id="23" name="Right Arrow 22"/>
          <p:cNvSpPr/>
          <p:nvPr/>
        </p:nvSpPr>
        <p:spPr>
          <a:xfrm>
            <a:off x="4927191" y="4561492"/>
            <a:ext cx="1115265" cy="237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795243" y="4284493"/>
            <a:ext cx="13791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Upgrade &amp; Migrate</a:t>
            </a:r>
            <a:endParaRPr 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4615991" y="2351336"/>
            <a:ext cx="6813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Do we need 2 Nintex licenses(</a:t>
            </a:r>
            <a:r>
              <a:rPr lang="en-US" sz="1400" b="1" dirty="0" smtClean="0">
                <a:solidFill>
                  <a:srgbClr val="C00000"/>
                </a:solidFill>
              </a:rPr>
              <a:t>one for SP2013 DEV &amp; one for SP2016 DEV</a:t>
            </a:r>
            <a:r>
              <a:rPr lang="en-US" sz="1400" b="1" dirty="0" smtClean="0">
                <a:solidFill>
                  <a:srgbClr val="C00000"/>
                </a:solidFill>
              </a:rPr>
              <a:t>) for this testing?</a:t>
            </a:r>
          </a:p>
          <a:p>
            <a:r>
              <a:rPr lang="en-US" sz="1400" b="1" dirty="0" smtClean="0">
                <a:solidFill>
                  <a:srgbClr val="C00000"/>
                </a:solidFill>
              </a:rPr>
              <a:t>Can you support us to install Nintex on SP2016-Dev, Prod servers?</a:t>
            </a:r>
            <a:endParaRPr lang="en-US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812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HC Website Document" ma:contentTypeID="0x0101009F688BB1DE11FB43AE1F38D4E956EA100004DC52CECD5E6A429112AE2433EE5961" ma:contentTypeVersion="16" ma:contentTypeDescription="" ma:contentTypeScope="" ma:versionID="503bc1a1f78cabacab153cb5ab2131cb">
  <xsd:schema xmlns:xsd="http://www.w3.org/2001/XMLSchema" xmlns:xs="http://www.w3.org/2001/XMLSchema" xmlns:p="http://schemas.microsoft.com/office/2006/metadata/properties" xmlns:ns2="225adf73-79c5-472d-8bcd-f54446908a27" xmlns:ns3="d88e6c7a-1605-4aa4-a29a-3e0df841a036" targetNamespace="http://schemas.microsoft.com/office/2006/metadata/properties" ma:root="true" ma:fieldsID="753aaae1c1d62f0fbd9657f716298681" ns2:_="" ns3:_="">
    <xsd:import namespace="225adf73-79c5-472d-8bcd-f54446908a27"/>
    <xsd:import namespace="d88e6c7a-1605-4aa4-a29a-3e0df841a036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  <xsd:element ref="ns3:k82974dfaeb74e2aa3eb80497f82e363" minOccurs="0"/>
                <xsd:element ref="ns3:TaxCatchAll" minOccurs="0"/>
                <xsd:element ref="ns3:TaxCatchAllLabel" minOccurs="0"/>
                <xsd:element ref="ns2:o6969eb00a6c46fcb712200715050981" minOccurs="0"/>
                <xsd:element ref="ns2:n616850c7cfd4d7fb3be5ad8c3e516b8" minOccurs="0"/>
                <xsd:element ref="ns2:k2a84c5d5caa4acab23911e17c601f32" minOccurs="0"/>
                <xsd:element ref="ns2:a8d7d58bfa334fbb943d4590ad45c85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5adf73-79c5-472d-8bcd-f54446908a27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>
          <xsd:maxLength value="255"/>
        </xsd:restriction>
      </xsd:simpleType>
    </xsd:element>
    <xsd:element name="o6969eb00a6c46fcb712200715050981" ma:index="13" nillable="true" ma:taxonomy="true" ma:internalName="o6969eb00a6c46fcb712200715050981" ma:taxonomyFieldName="Content_x0020_Language" ma:displayName="Content Language" ma:default="73;#English|8bdb4c98-cf76-453e-a330-e11679ea4fb9" ma:fieldId="{86969eb0-0a6c-46fc-b712-200715050981}" ma:sspId="5a7ce76b-f91d-4c51-82cd-80ebbbabd726" ma:termSetId="62842341-e2a0-428b-b522-0c1a0502cfb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616850c7cfd4d7fb3be5ad8c3e516b8" ma:index="15" ma:taxonomy="true" ma:internalName="n616850c7cfd4d7fb3be5ad8c3e516b8" ma:taxonomyFieldName="Website_x0020_Section" ma:displayName="Website Section" ma:default="" ma:fieldId="{7616850c-7cfd-4d7f-b3be-5ad8c3e516b8}" ma:taxonomyMulti="true" ma:sspId="5a7ce76b-f91d-4c51-82cd-80ebbbabd726" ma:termSetId="b433a66f-2b8f-4dbe-bb48-87e6be1336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2a84c5d5caa4acab23911e17c601f32" ma:index="17" ma:taxonomy="true" ma:internalName="k2a84c5d5caa4acab23911e17c601f32" ma:taxonomyFieldName="Document_x0020_Type" ma:displayName="Document Type" ma:default="" ma:fieldId="{42a84c5d-5caa-4aca-b239-11e17c601f32}" ma:sspId="5a7ce76b-f91d-4c51-82cd-80ebbbabd726" ma:termSetId="f9c2a425-bf8f-49f7-920d-5599deed8f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8d7d58bfa334fbb943d4590ad45c854" ma:index="19" ma:taxonomy="true" ma:internalName="a8d7d58bfa334fbb943d4590ad45c854" ma:taxonomyFieldName="Sub_x0020_Section" ma:displayName="Sub Section" ma:default="" ma:fieldId="{a8d7d58b-fa33-4fbb-943d-4590ad45c854}" ma:sspId="5a7ce76b-f91d-4c51-82cd-80ebbbabd726" ma:termSetId="ef83f3b1-28c7-4992-916b-8b04b2b69fa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e6c7a-1605-4aa4-a29a-3e0df841a036" elementFormDefault="qualified">
    <xsd:import namespace="http://schemas.microsoft.com/office/2006/documentManagement/types"/>
    <xsd:import namespace="http://schemas.microsoft.com/office/infopath/2007/PartnerControls"/>
    <xsd:element name="k82974dfaeb74e2aa3eb80497f82e363" ma:index="9" ma:taxonomy="true" ma:internalName="k82974dfaeb74e2aa3eb80497f82e363" ma:taxonomyFieldName="Product_x0020_Line" ma:displayName="Product Lines" ma:fieldId="{482974df-aeb7-4e2a-a3eb-80497f82e363}" ma:taxonomyMulti="true" ma:sspId="5a7ce76b-f91d-4c51-82cd-80ebbbabd726" ma:termSetId="c3f8a31b-b352-4bab-9b3b-596e8932a72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07dc7102-d6ba-4901-a2b4-0fc5d0f50636}" ma:internalName="TaxCatchAll" ma:showField="CatchAllData" ma:web="18e65850-3d5f-442c-877f-add0bdbb83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07dc7102-d6ba-4901-a2b4-0fc5d0f50636}" ma:internalName="TaxCatchAllLabel" ma:readOnly="true" ma:showField="CatchAllDataLabel" ma:web="18e65850-3d5f-442c-877f-add0bdbb83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5a7ce76b-f91d-4c51-82cd-80ebbbabd726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8d7d58bfa334fbb943d4590ad45c854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Medical Directors</TermName>
          <TermId xmlns="http://schemas.microsoft.com/office/infopath/2007/PartnerControls">d28ff4dd-2be7-48b5-8657-1735bfc28a5d</TermId>
        </TermInfo>
      </Terms>
    </a8d7d58bfa334fbb943d4590ad45c854>
    <k82974dfaeb74e2aa3eb80497f82e363 xmlns="d88e6c7a-1605-4aa4-a29a-3e0df841a036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Medi-Cal</TermName>
          <TermId xmlns="http://schemas.microsoft.com/office/infopath/2007/PartnerControls">daee2327-0f83-4e70-90ca-f2c6fe21bd30</TermId>
        </TermInfo>
      </Terms>
    </k82974dfaeb74e2aa3eb80497f82e363>
    <TaxCatchAll xmlns="d88e6c7a-1605-4aa4-a29a-3e0df841a036">
      <Value>183</Value>
      <Value>75</Value>
      <Value>73</Value>
      <Value>254</Value>
      <Value>253</Value>
    </TaxCatchAll>
    <n616850c7cfd4d7fb3be5ad8c3e516b8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Member Tagalog</TermName>
          <TermId xmlns="http://schemas.microsoft.com/office/infopath/2007/PartnerControls">f449efde-56f6-4c14-818a-7317930a03dc</TermId>
        </TermInfo>
      </Terms>
    </n616850c7cfd4d7fb3be5ad8c3e516b8>
    <Document_x0020_Description xmlns="225adf73-79c5-472d-8bcd-f54446908a27" xsi:nil="true"/>
    <k2a84c5d5caa4acab23911e17c601f32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Member</TermName>
          <TermId xmlns="http://schemas.microsoft.com/office/infopath/2007/PartnerControls">538a0931-4e1b-4b2a-9a33-6e10893b6f99</TermId>
        </TermInfo>
      </Terms>
    </k2a84c5d5caa4acab23911e17c601f32>
    <o6969eb00a6c46fcb712200715050981 xmlns="225adf73-79c5-472d-8bcd-f54446908a27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8bdb4c98-cf76-453e-a330-e11679ea4fb9</TermId>
        </TermInfo>
      </Terms>
    </o6969eb00a6c46fcb712200715050981>
  </documentManagement>
</p:properties>
</file>

<file path=customXml/itemProps1.xml><?xml version="1.0" encoding="utf-8"?>
<ds:datastoreItem xmlns:ds="http://schemas.openxmlformats.org/officeDocument/2006/customXml" ds:itemID="{42177B79-45E4-446B-A11C-93FCA74CB1ED}"/>
</file>

<file path=customXml/itemProps2.xml><?xml version="1.0" encoding="utf-8"?>
<ds:datastoreItem xmlns:ds="http://schemas.openxmlformats.org/officeDocument/2006/customXml" ds:itemID="{DE6E21E9-B0D7-427F-BC60-53D21834558A}"/>
</file>

<file path=customXml/itemProps3.xml><?xml version="1.0" encoding="utf-8"?>
<ds:datastoreItem xmlns:ds="http://schemas.openxmlformats.org/officeDocument/2006/customXml" ds:itemID="{4C9BB267-04FD-4AED-891E-9AD2EE295A61}"/>
</file>

<file path=customXml/itemProps4.xml><?xml version="1.0" encoding="utf-8"?>
<ds:datastoreItem xmlns:ds="http://schemas.openxmlformats.org/officeDocument/2006/customXml" ds:itemID="{8E52C51F-23A5-41F5-AD47-E8E132A76BA5}"/>
</file>

<file path=docProps/app.xml><?xml version="1.0" encoding="utf-8"?>
<Properties xmlns="http://schemas.openxmlformats.org/officeDocument/2006/extended-properties" xmlns:vt="http://schemas.openxmlformats.org/officeDocument/2006/docPropsVTypes">
  <TotalTime>7712</TotalTime>
  <Words>161</Words>
  <Application>Microsoft Office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Partnership Healthplan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Harsha Kudum</dc:creator>
  <cp:lastModifiedBy>Harsha Kudum</cp:lastModifiedBy>
  <cp:revision>8</cp:revision>
  <dcterms:created xsi:type="dcterms:W3CDTF">2023-06-21T11:42:00Z</dcterms:created>
  <dcterms:modified xsi:type="dcterms:W3CDTF">2023-06-26T20:14:02Z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0x0101009F688BB1DE11FB43AE1F38D4E956EA100004DC52CECD5E6A429112AE2433EE5961</vt:lpwstr>
  </property>
  <property fmtid="{D5CDD505-2E9C-101B-9397-08002B2CF9AE}" pid="3" name="Content Language">
    <vt:lpwstr>73;#English|8bdb4c98-cf76-453e-a330-e11679ea4fb9</vt:lpwstr>
  </property>
  <property fmtid="{D5CDD505-2E9C-101B-9397-08002B2CF9AE}" pid="4" name="Sub Section">
    <vt:lpwstr>183;#Medical Directors|d28ff4dd-2be7-48b5-8657-1735bfc28a5d</vt:lpwstr>
  </property>
  <property fmtid="{D5CDD505-2E9C-101B-9397-08002B2CF9AE}" pid="5" name="Product Line">
    <vt:lpwstr>75;#Medi-Cal|daee2327-0f83-4e70-90ca-f2c6fe21bd30</vt:lpwstr>
  </property>
  <property fmtid="{D5CDD505-2E9C-101B-9397-08002B2CF9AE}" pid="6" name="Document Type">
    <vt:lpwstr>254;#Member|538a0931-4e1b-4b2a-9a33-6e10893b6f99</vt:lpwstr>
  </property>
  <property fmtid="{D5CDD505-2E9C-101B-9397-08002B2CF9AE}" pid="7" name="Website Section">
    <vt:lpwstr>253;#Member Tagalog|f449efde-56f6-4c14-818a-7317930a03dc</vt:lpwstr>
  </property>
</Properties>
</file>